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2865C-66EA-1E45-A3BE-FC3B4C915122}" v="10" dt="2024-05-13T23:26:56.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5/14/24</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400696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25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96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25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10830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51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36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23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01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54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5/14/24</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049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5/14/24</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49566551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ewhispanic.org/2015/09/28/chapter-2-immigrations-impact-on-past-and-future-u-s-population-change/"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is.org/Report/Projecting-Impact-Immigration-US-Popu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F2A2E-0A08-6BAB-AB89-345E82B6A207}"/>
              </a:ext>
            </a:extLst>
          </p:cNvPr>
          <p:cNvSpPr>
            <a:spLocks noGrp="1"/>
          </p:cNvSpPr>
          <p:nvPr>
            <p:ph type="ctrTitle"/>
          </p:nvPr>
        </p:nvSpPr>
        <p:spPr>
          <a:xfrm>
            <a:off x="8018633" y="1247140"/>
            <a:ext cx="3608208" cy="3450844"/>
          </a:xfrm>
        </p:spPr>
        <p:txBody>
          <a:bodyPr>
            <a:normAutofit/>
          </a:bodyPr>
          <a:lstStyle/>
          <a:p>
            <a:pPr>
              <a:lnSpc>
                <a:spcPct val="90000"/>
              </a:lnSpc>
            </a:pPr>
            <a:r>
              <a:rPr lang="en-US" sz="4800"/>
              <a:t>The Social Costs, Who Are The Real Victims</a:t>
            </a:r>
          </a:p>
        </p:txBody>
      </p:sp>
      <p:pic>
        <p:nvPicPr>
          <p:cNvPr id="5" name="Picture 4" descr="A group of people in a crowd&#10;&#10;Description automatically generated">
            <a:extLst>
              <a:ext uri="{FF2B5EF4-FFF2-40B4-BE49-F238E27FC236}">
                <a16:creationId xmlns:a16="http://schemas.microsoft.com/office/drawing/2014/main" id="{D817CC73-6BC8-1303-5EC1-C72254C2FE95}"/>
              </a:ext>
            </a:extLst>
          </p:cNvPr>
          <p:cNvPicPr>
            <a:picLocks noChangeAspect="1"/>
          </p:cNvPicPr>
          <p:nvPr/>
        </p:nvPicPr>
        <p:blipFill rotWithShape="1">
          <a:blip r:embed="rId2"/>
          <a:srcRect l="20652" r="15743" b="1"/>
          <a:stretch/>
        </p:blipFill>
        <p:spPr>
          <a:xfrm>
            <a:off x="-1" y="10"/>
            <a:ext cx="7456513" cy="6857990"/>
          </a:xfrm>
          <a:prstGeom prst="rect">
            <a:avLst/>
          </a:prstGeom>
        </p:spPr>
      </p:pic>
      <p:sp>
        <p:nvSpPr>
          <p:cNvPr id="21" name="Rectangle 20">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58307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C3EE6C-3F94-0320-2356-A35113120082}"/>
              </a:ext>
            </a:extLst>
          </p:cNvPr>
          <p:cNvSpPr>
            <a:spLocks noGrp="1"/>
          </p:cNvSpPr>
          <p:nvPr>
            <p:ph type="title"/>
          </p:nvPr>
        </p:nvSpPr>
        <p:spPr>
          <a:xfrm>
            <a:off x="576072" y="455362"/>
            <a:ext cx="3603625" cy="1550419"/>
          </a:xfrm>
        </p:spPr>
        <p:txBody>
          <a:bodyPr>
            <a:normAutofit/>
          </a:bodyPr>
          <a:lstStyle/>
          <a:p>
            <a:r>
              <a:rPr lang="en-US" dirty="0"/>
              <a:t>The real victims</a:t>
            </a:r>
          </a:p>
        </p:txBody>
      </p:sp>
      <p:sp>
        <p:nvSpPr>
          <p:cNvPr id="3" name="Content Placeholder 2">
            <a:extLst>
              <a:ext uri="{FF2B5EF4-FFF2-40B4-BE49-F238E27FC236}">
                <a16:creationId xmlns:a16="http://schemas.microsoft.com/office/drawing/2014/main" id="{FB81748A-386C-65F1-9963-B829BB9B3CB1}"/>
              </a:ext>
            </a:extLst>
          </p:cNvPr>
          <p:cNvSpPr>
            <a:spLocks noGrp="1"/>
          </p:cNvSpPr>
          <p:nvPr>
            <p:ph idx="1"/>
          </p:nvPr>
        </p:nvSpPr>
        <p:spPr>
          <a:xfrm>
            <a:off x="576072" y="2160016"/>
            <a:ext cx="3603625" cy="3926152"/>
          </a:xfrm>
        </p:spPr>
        <p:txBody>
          <a:bodyPr>
            <a:normAutofit/>
          </a:bodyPr>
          <a:lstStyle/>
          <a:p>
            <a:pPr>
              <a:lnSpc>
                <a:spcPct val="100000"/>
              </a:lnSpc>
            </a:pPr>
            <a:r>
              <a:rPr lang="en-US" dirty="0"/>
              <a:t>Teenagers</a:t>
            </a:r>
            <a:endParaRPr lang="en-US"/>
          </a:p>
          <a:p>
            <a:pPr>
              <a:lnSpc>
                <a:spcPct val="100000"/>
              </a:lnSpc>
            </a:pPr>
            <a:r>
              <a:rPr lang="en-US" dirty="0"/>
              <a:t>High School Dropouts</a:t>
            </a:r>
            <a:endParaRPr lang="en-US"/>
          </a:p>
          <a:p>
            <a:pPr>
              <a:lnSpc>
                <a:spcPct val="100000"/>
              </a:lnSpc>
            </a:pPr>
            <a:r>
              <a:rPr lang="en-US" dirty="0"/>
              <a:t>Formerly Incarcerated</a:t>
            </a:r>
            <a:endParaRPr lang="en-US"/>
          </a:p>
          <a:p>
            <a:pPr>
              <a:lnSpc>
                <a:spcPct val="100000"/>
              </a:lnSpc>
            </a:pPr>
            <a:r>
              <a:rPr lang="en-US" dirty="0"/>
              <a:t>Americans with Disabilities</a:t>
            </a:r>
            <a:endParaRPr lang="en-US"/>
          </a:p>
          <a:p>
            <a:pPr>
              <a:lnSpc>
                <a:spcPct val="100000"/>
              </a:lnSpc>
            </a:pPr>
            <a:r>
              <a:rPr lang="en-US" dirty="0"/>
              <a:t>Black Americans</a:t>
            </a:r>
            <a:endParaRPr lang="en-US"/>
          </a:p>
          <a:p>
            <a:pPr>
              <a:lnSpc>
                <a:spcPct val="100000"/>
              </a:lnSpc>
            </a:pPr>
            <a:r>
              <a:rPr lang="en-US" dirty="0"/>
              <a:t>Recent Immigrants</a:t>
            </a:r>
            <a:endParaRPr lang="en-US"/>
          </a:p>
          <a:p>
            <a:pPr>
              <a:lnSpc>
                <a:spcPct val="100000"/>
              </a:lnSpc>
            </a:pPr>
            <a:r>
              <a:rPr lang="en-US" dirty="0"/>
              <a:t>Unauthorized workers</a:t>
            </a:r>
            <a:endParaRPr lang="en-US"/>
          </a:p>
          <a:p>
            <a:pPr>
              <a:lnSpc>
                <a:spcPct val="100000"/>
              </a:lnSpc>
            </a:pPr>
            <a:endParaRPr lang="en-US"/>
          </a:p>
        </p:txBody>
      </p:sp>
      <p:pic>
        <p:nvPicPr>
          <p:cNvPr id="5" name="Picture 4" descr="A person speaking into a microphone&#10;&#10;Description automatically generated">
            <a:extLst>
              <a:ext uri="{FF2B5EF4-FFF2-40B4-BE49-F238E27FC236}">
                <a16:creationId xmlns:a16="http://schemas.microsoft.com/office/drawing/2014/main" id="{2C15CB1B-5B59-FF52-4F59-80323B867667}"/>
              </a:ext>
            </a:extLst>
          </p:cNvPr>
          <p:cNvPicPr>
            <a:picLocks noChangeAspect="1"/>
          </p:cNvPicPr>
          <p:nvPr/>
        </p:nvPicPr>
        <p:blipFill rotWithShape="1">
          <a:blip r:embed="rId2"/>
          <a:srcRect t="8789"/>
          <a:stretch/>
        </p:blipFill>
        <p:spPr>
          <a:xfrm>
            <a:off x="4748403" y="10"/>
            <a:ext cx="7443597" cy="6857990"/>
          </a:xfrm>
          <a:prstGeom prst="rect">
            <a:avLst/>
          </a:prstGeom>
        </p:spPr>
      </p:pic>
      <p:sp>
        <p:nvSpPr>
          <p:cNvPr id="21" name="Rectangle 20">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C3FB9-752C-D33E-E888-AF358BA05AA3}"/>
              </a:ext>
            </a:extLst>
          </p:cNvPr>
          <p:cNvSpPr>
            <a:spLocks noGrp="1"/>
          </p:cNvSpPr>
          <p:nvPr>
            <p:ph type="title"/>
          </p:nvPr>
        </p:nvSpPr>
        <p:spPr>
          <a:xfrm>
            <a:off x="1587710" y="455362"/>
            <a:ext cx="4018219" cy="1550419"/>
          </a:xfrm>
        </p:spPr>
        <p:txBody>
          <a:bodyPr>
            <a:normAutofit/>
          </a:bodyPr>
          <a:lstStyle/>
          <a:p>
            <a:r>
              <a:rPr lang="en-US" dirty="0"/>
              <a:t>What is being done?</a:t>
            </a:r>
          </a:p>
        </p:txBody>
      </p:sp>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024774-21D9-DE60-A5F3-7E4C4E5F80D0}"/>
              </a:ext>
            </a:extLst>
          </p:cNvPr>
          <p:cNvSpPr>
            <a:spLocks noGrp="1"/>
          </p:cNvSpPr>
          <p:nvPr>
            <p:ph idx="1"/>
          </p:nvPr>
        </p:nvSpPr>
        <p:spPr>
          <a:xfrm>
            <a:off x="1587710" y="2160016"/>
            <a:ext cx="4018219" cy="3926152"/>
          </a:xfrm>
        </p:spPr>
        <p:txBody>
          <a:bodyPr>
            <a:normAutofit fontScale="92500" lnSpcReduction="10000"/>
          </a:bodyPr>
          <a:lstStyle/>
          <a:p>
            <a:pPr marL="0" indent="0">
              <a:lnSpc>
                <a:spcPct val="100000"/>
              </a:lnSpc>
              <a:buNone/>
            </a:pPr>
            <a:r>
              <a:rPr lang="en-US" sz="1500" dirty="0"/>
              <a:t>         </a:t>
            </a:r>
            <a:r>
              <a:rPr lang="en-US" sz="1500" b="1" dirty="0"/>
              <a:t>Citizens are pushing back</a:t>
            </a:r>
          </a:p>
          <a:p>
            <a:pPr lvl="2">
              <a:lnSpc>
                <a:spcPct val="100000"/>
              </a:lnSpc>
            </a:pPr>
            <a:r>
              <a:rPr lang="en-US" sz="1500" dirty="0"/>
              <a:t> Protest from grassroot organizations</a:t>
            </a:r>
          </a:p>
          <a:p>
            <a:pPr lvl="2">
              <a:lnSpc>
                <a:spcPct val="100000"/>
              </a:lnSpc>
            </a:pPr>
            <a:r>
              <a:rPr lang="en-US" sz="1500" dirty="0"/>
              <a:t> They are threatening to vote republican</a:t>
            </a:r>
          </a:p>
          <a:p>
            <a:pPr marL="457200" lvl="2" indent="0">
              <a:lnSpc>
                <a:spcPct val="100000"/>
              </a:lnSpc>
              <a:buNone/>
            </a:pPr>
            <a:endParaRPr lang="en-US" sz="1500" dirty="0"/>
          </a:p>
          <a:p>
            <a:pPr marL="457200" lvl="2" indent="0">
              <a:lnSpc>
                <a:spcPct val="100000"/>
              </a:lnSpc>
              <a:buNone/>
            </a:pPr>
            <a:r>
              <a:rPr lang="en-US" sz="1500" b="1" dirty="0" err="1"/>
              <a:t>NumbersUSA</a:t>
            </a:r>
            <a:r>
              <a:rPr lang="en-US" sz="1500" b="1" dirty="0"/>
              <a:t> utilizing education and activism as a sword</a:t>
            </a:r>
          </a:p>
          <a:p>
            <a:pPr lvl="2">
              <a:lnSpc>
                <a:spcPct val="100000"/>
              </a:lnSpc>
            </a:pPr>
            <a:r>
              <a:rPr lang="en-US" sz="1500" dirty="0"/>
              <a:t> Educating the people about immigration via townhalls, social media, and our website</a:t>
            </a:r>
          </a:p>
          <a:p>
            <a:pPr lvl="2">
              <a:lnSpc>
                <a:spcPct val="100000"/>
              </a:lnSpc>
            </a:pPr>
            <a:r>
              <a:rPr lang="en-US" sz="1500" dirty="0"/>
              <a:t> Pressuring elected officials with pushback from our 900,000 members across America</a:t>
            </a:r>
          </a:p>
          <a:p>
            <a:pPr lvl="2">
              <a:lnSpc>
                <a:spcPct val="100000"/>
              </a:lnSpc>
            </a:pPr>
            <a:r>
              <a:rPr lang="en-US" sz="1500" dirty="0"/>
              <a:t> Forming new alliances and partnerships to branch into new communities and territories.</a:t>
            </a:r>
          </a:p>
          <a:p>
            <a:pPr marL="457200" lvl="2" indent="0">
              <a:lnSpc>
                <a:spcPct val="100000"/>
              </a:lnSpc>
              <a:buNone/>
            </a:pPr>
            <a:endParaRPr lang="en-US" sz="1500" dirty="0"/>
          </a:p>
          <a:p>
            <a:pPr lvl="2">
              <a:lnSpc>
                <a:spcPct val="100000"/>
              </a:lnSpc>
              <a:buFont typeface="Wingdings" pitchFamily="2" charset="2"/>
              <a:buChar char="§"/>
            </a:pPr>
            <a:endParaRPr lang="en-US" sz="1500" dirty="0"/>
          </a:p>
          <a:p>
            <a:pPr>
              <a:lnSpc>
                <a:spcPct val="100000"/>
              </a:lnSpc>
            </a:pPr>
            <a:endParaRPr lang="en-US" sz="1500" dirty="0"/>
          </a:p>
        </p:txBody>
      </p:sp>
      <p:pic>
        <p:nvPicPr>
          <p:cNvPr id="5" name="Picture 4" descr="A person with his hand on his chin&#10;&#10;Description automatically generated">
            <a:extLst>
              <a:ext uri="{FF2B5EF4-FFF2-40B4-BE49-F238E27FC236}">
                <a16:creationId xmlns:a16="http://schemas.microsoft.com/office/drawing/2014/main" id="{39CEF39A-ABB8-D79D-9977-AD07A7463771}"/>
              </a:ext>
            </a:extLst>
          </p:cNvPr>
          <p:cNvPicPr>
            <a:picLocks noChangeAspect="1"/>
          </p:cNvPicPr>
          <p:nvPr/>
        </p:nvPicPr>
        <p:blipFill rotWithShape="1">
          <a:blip r:embed="rId2"/>
          <a:srcRect r="3648" b="3"/>
          <a:stretch/>
        </p:blipFill>
        <p:spPr>
          <a:xfrm>
            <a:off x="6038059" y="565150"/>
            <a:ext cx="5588782" cy="5727699"/>
          </a:xfrm>
          <a:prstGeom prst="rect">
            <a:avLst/>
          </a:prstGeom>
        </p:spPr>
      </p:pic>
    </p:spTree>
    <p:extLst>
      <p:ext uri="{BB962C8B-B14F-4D97-AF65-F5344CB8AC3E}">
        <p14:creationId xmlns:p14="http://schemas.microsoft.com/office/powerpoint/2010/main" val="2058738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035A7-788D-75FD-2C38-4C32DDC3B03E}"/>
              </a:ext>
            </a:extLst>
          </p:cNvPr>
          <p:cNvSpPr>
            <a:spLocks noGrp="1"/>
          </p:cNvSpPr>
          <p:nvPr>
            <p:ph type="title"/>
          </p:nvPr>
        </p:nvSpPr>
        <p:spPr>
          <a:xfrm>
            <a:off x="1587710" y="455362"/>
            <a:ext cx="4018219" cy="1550419"/>
          </a:xfrm>
        </p:spPr>
        <p:txBody>
          <a:bodyPr>
            <a:normAutofit fontScale="90000"/>
          </a:bodyPr>
          <a:lstStyle/>
          <a:p>
            <a:pPr algn="ctr"/>
            <a:r>
              <a:rPr lang="en-US" dirty="0"/>
              <a:t>Immigration by the numbers</a:t>
            </a:r>
          </a:p>
        </p:txBody>
      </p:sp>
      <p:sp>
        <p:nvSpPr>
          <p:cNvPr id="23" name="Rectangle 22">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9D0948D-072A-C286-6E3C-47CFE56FE401}"/>
              </a:ext>
            </a:extLst>
          </p:cNvPr>
          <p:cNvSpPr>
            <a:spLocks noGrp="1"/>
          </p:cNvSpPr>
          <p:nvPr>
            <p:ph idx="1"/>
          </p:nvPr>
        </p:nvSpPr>
        <p:spPr>
          <a:xfrm>
            <a:off x="1587710" y="2160016"/>
            <a:ext cx="4018219" cy="3926152"/>
          </a:xfrm>
        </p:spPr>
        <p:txBody>
          <a:bodyPr>
            <a:normAutofit lnSpcReduction="10000"/>
          </a:bodyPr>
          <a:lstStyle/>
          <a:p>
            <a:r>
              <a:rPr lang="en-US" dirty="0"/>
              <a:t>1 million released by border patrol.</a:t>
            </a:r>
          </a:p>
          <a:p>
            <a:r>
              <a:rPr lang="en-US" dirty="0"/>
              <a:t>850,000 visitors overstayed their visas and remain illegally in 2022.</a:t>
            </a:r>
          </a:p>
          <a:p>
            <a:r>
              <a:rPr lang="en-US" dirty="0"/>
              <a:t>600,000 estimated to have entered the US without apprehension.</a:t>
            </a:r>
          </a:p>
          <a:p>
            <a:r>
              <a:rPr lang="en-US" dirty="0"/>
              <a:t>1 million people obtain Green Cards every year.</a:t>
            </a:r>
          </a:p>
        </p:txBody>
      </p:sp>
      <p:pic>
        <p:nvPicPr>
          <p:cNvPr id="5" name="Content Placeholder 4" descr="A magazine cover with colorful balls&#10;&#10;Description automatically generated">
            <a:extLst>
              <a:ext uri="{FF2B5EF4-FFF2-40B4-BE49-F238E27FC236}">
                <a16:creationId xmlns:a16="http://schemas.microsoft.com/office/drawing/2014/main" id="{D834BC74-344B-6979-A74F-DCC57316341D}"/>
              </a:ext>
            </a:extLst>
          </p:cNvPr>
          <p:cNvPicPr>
            <a:picLocks noChangeAspect="1"/>
          </p:cNvPicPr>
          <p:nvPr/>
        </p:nvPicPr>
        <p:blipFill rotWithShape="1">
          <a:blip r:embed="rId2"/>
          <a:srcRect t="6738" r="1" b="1"/>
          <a:stretch/>
        </p:blipFill>
        <p:spPr>
          <a:xfrm>
            <a:off x="6038059" y="565150"/>
            <a:ext cx="5588782" cy="5727699"/>
          </a:xfrm>
          <a:prstGeom prst="rect">
            <a:avLst/>
          </a:prstGeom>
        </p:spPr>
      </p:pic>
    </p:spTree>
    <p:extLst>
      <p:ext uri="{BB962C8B-B14F-4D97-AF65-F5344CB8AC3E}">
        <p14:creationId xmlns:p14="http://schemas.microsoft.com/office/powerpoint/2010/main" val="659995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short hair&#10;&#10;Description automatically generated">
            <a:extLst>
              <a:ext uri="{FF2B5EF4-FFF2-40B4-BE49-F238E27FC236}">
                <a16:creationId xmlns:a16="http://schemas.microsoft.com/office/drawing/2014/main" id="{C7651132-7BB0-4DE9-B97B-5AC149631229}"/>
              </a:ext>
            </a:extLst>
          </p:cNvPr>
          <p:cNvPicPr>
            <a:picLocks noChangeAspect="1"/>
          </p:cNvPicPr>
          <p:nvPr/>
        </p:nvPicPr>
        <p:blipFill rotWithShape="1">
          <a:blip r:embed="rId2"/>
          <a:srcRect t="98" b="7693"/>
          <a:stretch/>
        </p:blipFill>
        <p:spPr>
          <a:xfrm>
            <a:off x="19" y="1"/>
            <a:ext cx="10729893" cy="6858000"/>
          </a:xfrm>
          <a:prstGeom prst="rect">
            <a:avLst/>
          </a:prstGeom>
        </p:spPr>
      </p:pic>
      <p:sp>
        <p:nvSpPr>
          <p:cNvPr id="14" name="Rectangle 13">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428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3F5C0D-61BD-911A-DEDD-8F8887087E0B}"/>
              </a:ext>
            </a:extLst>
          </p:cNvPr>
          <p:cNvSpPr>
            <a:spLocks noGrp="1"/>
          </p:cNvSpPr>
          <p:nvPr>
            <p:ph type="title"/>
          </p:nvPr>
        </p:nvSpPr>
        <p:spPr>
          <a:xfrm>
            <a:off x="1587710" y="455362"/>
            <a:ext cx="4018219" cy="1550419"/>
          </a:xfrm>
        </p:spPr>
        <p:txBody>
          <a:bodyPr>
            <a:normAutofit/>
          </a:bodyPr>
          <a:lstStyle/>
          <a:p>
            <a:pPr>
              <a:lnSpc>
                <a:spcPct val="90000"/>
              </a:lnSpc>
            </a:pPr>
            <a:r>
              <a:rPr lang="en-US" sz="3100"/>
              <a:t>What are people saying about Mass Immigration?</a:t>
            </a:r>
          </a:p>
        </p:txBody>
      </p:sp>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B0612B-7F60-F5C7-A141-15687C9186AC}"/>
              </a:ext>
            </a:extLst>
          </p:cNvPr>
          <p:cNvSpPr>
            <a:spLocks noGrp="1"/>
          </p:cNvSpPr>
          <p:nvPr>
            <p:ph idx="1"/>
          </p:nvPr>
        </p:nvSpPr>
        <p:spPr>
          <a:xfrm>
            <a:off x="1587710" y="2160016"/>
            <a:ext cx="4018219" cy="3926152"/>
          </a:xfrm>
        </p:spPr>
        <p:txBody>
          <a:bodyPr>
            <a:normAutofit/>
          </a:bodyPr>
          <a:lstStyle/>
          <a:p>
            <a:r>
              <a:rPr lang="en-US" dirty="0"/>
              <a:t>Decreases employment opportunities</a:t>
            </a:r>
          </a:p>
          <a:p>
            <a:r>
              <a:rPr lang="en-US" dirty="0"/>
              <a:t>Decreases wages</a:t>
            </a:r>
          </a:p>
          <a:p>
            <a:r>
              <a:rPr lang="en-US" dirty="0"/>
              <a:t>Creates competition for social services</a:t>
            </a:r>
          </a:p>
          <a:p>
            <a:r>
              <a:rPr lang="en-US" dirty="0"/>
              <a:t>Increases rent and housing prices</a:t>
            </a:r>
          </a:p>
          <a:p>
            <a:endParaRPr lang="en-US" dirty="0"/>
          </a:p>
          <a:p>
            <a:pPr marL="0" indent="0">
              <a:buNone/>
            </a:pPr>
            <a:endParaRPr lang="en-US" dirty="0"/>
          </a:p>
        </p:txBody>
      </p:sp>
      <p:pic>
        <p:nvPicPr>
          <p:cNvPr id="5" name="Picture 4" descr="A group of people with their arms raised&#10;&#10;Description automatically generated">
            <a:extLst>
              <a:ext uri="{FF2B5EF4-FFF2-40B4-BE49-F238E27FC236}">
                <a16:creationId xmlns:a16="http://schemas.microsoft.com/office/drawing/2014/main" id="{139699C8-EA2D-032D-94A4-4D8E6F9E8845}"/>
              </a:ext>
            </a:extLst>
          </p:cNvPr>
          <p:cNvPicPr>
            <a:picLocks noChangeAspect="1"/>
          </p:cNvPicPr>
          <p:nvPr/>
        </p:nvPicPr>
        <p:blipFill rotWithShape="1">
          <a:blip r:embed="rId2"/>
          <a:srcRect l="13786" r="8154"/>
          <a:stretch/>
        </p:blipFill>
        <p:spPr>
          <a:xfrm>
            <a:off x="6038059" y="565150"/>
            <a:ext cx="5588782" cy="5727699"/>
          </a:xfrm>
          <a:prstGeom prst="rect">
            <a:avLst/>
          </a:prstGeom>
        </p:spPr>
      </p:pic>
    </p:spTree>
    <p:extLst>
      <p:ext uri="{BB962C8B-B14F-4D97-AF65-F5344CB8AC3E}">
        <p14:creationId xmlns:p14="http://schemas.microsoft.com/office/powerpoint/2010/main" val="207792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3" name="Rectangle 12">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F6A5521F-608D-8791-77C8-6ABAD367FFF6}"/>
              </a:ext>
            </a:extLst>
          </p:cNvPr>
          <p:cNvPicPr>
            <a:picLocks noChangeAspect="1"/>
          </p:cNvPicPr>
          <p:nvPr/>
        </p:nvPicPr>
        <p:blipFill rotWithShape="1">
          <a:blip r:embed="rId2"/>
          <a:srcRect t="10162" b="5569"/>
          <a:stretch/>
        </p:blipFill>
        <p:spPr>
          <a:xfrm>
            <a:off x="20" y="10"/>
            <a:ext cx="12191980" cy="6857990"/>
          </a:xfrm>
          <a:prstGeom prst="rect">
            <a:avLst/>
          </a:prstGeom>
        </p:spPr>
      </p:pic>
      <p:sp>
        <p:nvSpPr>
          <p:cNvPr id="15" name="Rectangle">
            <a:extLst>
              <a:ext uri="{FF2B5EF4-FFF2-40B4-BE49-F238E27FC236}">
                <a16:creationId xmlns:a16="http://schemas.microsoft.com/office/drawing/2014/main" id="{9F0EA5A9-0D12-3644-BBEC-6D9D192E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6B4F91E9-B9CD-FF41-A2F1-9D08477A16E7}"/>
              </a:ext>
            </a:extLst>
          </p:cNvPr>
          <p:cNvSpPr>
            <a:spLocks noGrp="1"/>
          </p:cNvSpPr>
          <p:nvPr>
            <p:ph type="title"/>
          </p:nvPr>
        </p:nvSpPr>
        <p:spPr>
          <a:xfrm>
            <a:off x="566928" y="1247140"/>
            <a:ext cx="3742107" cy="3450844"/>
          </a:xfrm>
        </p:spPr>
        <p:txBody>
          <a:bodyPr vert="horz" lIns="91440" tIns="45720" rIns="91440" bIns="45720" rtlCol="0" anchor="t">
            <a:normAutofit/>
          </a:bodyPr>
          <a:lstStyle/>
          <a:p>
            <a:pPr>
              <a:lnSpc>
                <a:spcPct val="90000"/>
              </a:lnSpc>
            </a:pPr>
            <a:r>
              <a:rPr lang="en-US" sz="6000" dirty="0"/>
              <a:t>Why are they saying it now?</a:t>
            </a:r>
          </a:p>
        </p:txBody>
      </p:sp>
      <p:sp>
        <p:nvSpPr>
          <p:cNvPr id="17" name="Rectangle 16">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909" y="1375495"/>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Rectangle 18">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908" y="0"/>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00084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47803-F456-9E82-7904-5AC435E72846}"/>
              </a:ext>
            </a:extLst>
          </p:cNvPr>
          <p:cNvSpPr>
            <a:spLocks noGrp="1"/>
          </p:cNvSpPr>
          <p:nvPr>
            <p:ph type="title"/>
          </p:nvPr>
        </p:nvSpPr>
        <p:spPr>
          <a:xfrm>
            <a:off x="576072" y="455362"/>
            <a:ext cx="3912801" cy="1550419"/>
          </a:xfrm>
        </p:spPr>
        <p:txBody>
          <a:bodyPr>
            <a:normAutofit/>
          </a:bodyPr>
          <a:lstStyle/>
          <a:p>
            <a:pPr algn="ctr"/>
            <a:r>
              <a:rPr lang="en-US" sz="4100" dirty="0"/>
              <a:t>Facts about wages</a:t>
            </a:r>
          </a:p>
        </p:txBody>
      </p:sp>
      <p:sp>
        <p:nvSpPr>
          <p:cNvPr id="3" name="Content Placeholder 2">
            <a:extLst>
              <a:ext uri="{FF2B5EF4-FFF2-40B4-BE49-F238E27FC236}">
                <a16:creationId xmlns:a16="http://schemas.microsoft.com/office/drawing/2014/main" id="{EBB8B4DD-42A4-D334-EEED-C059F68399BB}"/>
              </a:ext>
            </a:extLst>
          </p:cNvPr>
          <p:cNvSpPr>
            <a:spLocks noGrp="1"/>
          </p:cNvSpPr>
          <p:nvPr>
            <p:ph idx="1"/>
          </p:nvPr>
        </p:nvSpPr>
        <p:spPr>
          <a:xfrm>
            <a:off x="576072" y="2160016"/>
            <a:ext cx="3912801" cy="3926152"/>
          </a:xfrm>
        </p:spPr>
        <p:txBody>
          <a:bodyPr>
            <a:normAutofit/>
          </a:bodyPr>
          <a:lstStyle/>
          <a:p>
            <a:pPr marL="0" indent="0" algn="ctr">
              <a:lnSpc>
                <a:spcPct val="100000"/>
              </a:lnSpc>
              <a:buNone/>
            </a:pPr>
            <a:r>
              <a:rPr lang="en-US" sz="1600" b="1" dirty="0">
                <a:latin typeface="Arial" panose="020B0604020202020204" pitchFamily="34" charset="0"/>
              </a:rPr>
              <a:t>I</a:t>
            </a:r>
            <a:r>
              <a:rPr lang="en-US" sz="1600" b="1" dirty="0">
                <a:effectLst/>
                <a:latin typeface="Arial" panose="020B0604020202020204" pitchFamily="34" charset="0"/>
              </a:rPr>
              <a:t>mmigration redistributes roughly $500 billion from workers to owners of capital. </a:t>
            </a:r>
            <a:endParaRPr lang="en-US" sz="1600" dirty="0">
              <a:effectLst/>
            </a:endParaRPr>
          </a:p>
          <a:p>
            <a:pPr marL="742950" lvl="1" indent="-285750">
              <a:lnSpc>
                <a:spcPct val="100000"/>
              </a:lnSpc>
              <a:buFont typeface="Arial" panose="020B0604020202020204" pitchFamily="34" charset="0"/>
              <a:buChar char="•"/>
            </a:pPr>
            <a:r>
              <a:rPr lang="en-US" sz="1600" dirty="0">
                <a:effectLst/>
                <a:latin typeface="ArialMT"/>
              </a:rPr>
              <a:t>Every year, immigration reduces the wages of competing American workers by an estimated $493.9 </a:t>
            </a:r>
            <a:r>
              <a:rPr lang="en-US" sz="1600">
                <a:effectLst/>
                <a:latin typeface="ArialMT"/>
              </a:rPr>
              <a:t>billion;</a:t>
            </a:r>
            <a:r>
              <a:rPr lang="en-US" sz="1600">
                <a:latin typeface="ArialMT"/>
              </a:rPr>
              <a:t> </a:t>
            </a:r>
            <a:r>
              <a:rPr lang="en-US" sz="1600">
                <a:effectLst/>
                <a:latin typeface="ArialMT"/>
              </a:rPr>
              <a:t>or </a:t>
            </a:r>
            <a:endParaRPr lang="en-US" sz="1600" dirty="0">
              <a:effectLst/>
            </a:endParaRPr>
          </a:p>
          <a:p>
            <a:pPr marL="742950" lvl="1" indent="-285750">
              <a:lnSpc>
                <a:spcPct val="100000"/>
              </a:lnSpc>
              <a:buFont typeface="Arial" panose="020B0604020202020204" pitchFamily="34" charset="0"/>
              <a:buChar char="•"/>
            </a:pPr>
            <a:r>
              <a:rPr lang="en-US" sz="1600" dirty="0">
                <a:effectLst/>
                <a:latin typeface="ArialMT"/>
              </a:rPr>
              <a:t>A 5.2 percent decrease in income. </a:t>
            </a:r>
            <a:endParaRPr lang="en-US" sz="1600" dirty="0">
              <a:effectLst/>
            </a:endParaRPr>
          </a:p>
          <a:p>
            <a:pPr marL="742950" lvl="1" indent="-285750">
              <a:lnSpc>
                <a:spcPct val="100000"/>
              </a:lnSpc>
              <a:buFont typeface="Arial" panose="020B0604020202020204" pitchFamily="34" charset="0"/>
              <a:buChar char="•"/>
            </a:pPr>
            <a:r>
              <a:rPr lang="en-US" sz="1600" dirty="0">
                <a:effectLst/>
                <a:latin typeface="ArialMT"/>
              </a:rPr>
              <a:t>The most vulnerable Americans are the most harmed.</a:t>
            </a:r>
            <a:endParaRPr lang="en-US" sz="1600" dirty="0">
              <a:effectLst/>
            </a:endParaRPr>
          </a:p>
          <a:p>
            <a:pPr marL="742950" lvl="1" indent="-285750">
              <a:lnSpc>
                <a:spcPct val="100000"/>
              </a:lnSpc>
              <a:buFont typeface="Arial" panose="020B0604020202020204" pitchFamily="34" charset="0"/>
              <a:buChar char="•"/>
            </a:pPr>
            <a:r>
              <a:rPr lang="en-US" sz="1600" dirty="0">
                <a:effectLst/>
                <a:latin typeface="ArialMT"/>
              </a:rPr>
              <a:t>Businesses gain an estimated $548.1 billion every year from the lower labor costs.</a:t>
            </a:r>
            <a:endParaRPr lang="en-US" sz="1600" dirty="0">
              <a:effectLst/>
            </a:endParaRPr>
          </a:p>
          <a:p>
            <a:pPr>
              <a:lnSpc>
                <a:spcPct val="100000"/>
              </a:lnSpc>
            </a:pPr>
            <a:endParaRPr lang="en-US" sz="1300" dirty="0"/>
          </a:p>
        </p:txBody>
      </p:sp>
      <p:pic>
        <p:nvPicPr>
          <p:cNvPr id="5" name="Picture 4" descr="A group of people walking in a street&#10;&#10;Description automatically generated">
            <a:extLst>
              <a:ext uri="{FF2B5EF4-FFF2-40B4-BE49-F238E27FC236}">
                <a16:creationId xmlns:a16="http://schemas.microsoft.com/office/drawing/2014/main" id="{8BC7A87C-E8A4-71BE-0FFC-9C5FA797839B}"/>
              </a:ext>
            </a:extLst>
          </p:cNvPr>
          <p:cNvPicPr>
            <a:picLocks noChangeAspect="1"/>
          </p:cNvPicPr>
          <p:nvPr/>
        </p:nvPicPr>
        <p:blipFill rotWithShape="1">
          <a:blip r:embed="rId2"/>
          <a:srcRect t="5145" b="2723"/>
          <a:stretch/>
        </p:blipFill>
        <p:spPr>
          <a:xfrm>
            <a:off x="4748403" y="10"/>
            <a:ext cx="7443597" cy="6857990"/>
          </a:xfrm>
          <a:prstGeom prst="rect">
            <a:avLst/>
          </a:prstGeom>
        </p:spPr>
      </p:pic>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671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BB7E73-E730-42EA-AACE-D1E323EA5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F6C2E9-B316-4410-88E5-74F044FC3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5153"/>
            <a:ext cx="5106593"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3D07262-43A6-451F-9B19-77B943C63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3788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7D068-E3BC-1061-CC96-86DDFB730540}"/>
              </a:ext>
            </a:extLst>
          </p:cNvPr>
          <p:cNvSpPr>
            <a:spLocks noGrp="1"/>
          </p:cNvSpPr>
          <p:nvPr>
            <p:ph type="title"/>
          </p:nvPr>
        </p:nvSpPr>
        <p:spPr>
          <a:xfrm>
            <a:off x="5763820" y="455362"/>
            <a:ext cx="5310579" cy="1550419"/>
          </a:xfrm>
        </p:spPr>
        <p:txBody>
          <a:bodyPr>
            <a:normAutofit/>
          </a:bodyPr>
          <a:lstStyle/>
          <a:p>
            <a:r>
              <a:rPr lang="en-US" dirty="0"/>
              <a:t>Facts about employment</a:t>
            </a:r>
          </a:p>
        </p:txBody>
      </p:sp>
      <p:pic>
        <p:nvPicPr>
          <p:cNvPr id="11" name="Content Placeholder 10" descr="A person in a suit and tie&#10;&#10;Description automatically generated">
            <a:extLst>
              <a:ext uri="{FF2B5EF4-FFF2-40B4-BE49-F238E27FC236}">
                <a16:creationId xmlns:a16="http://schemas.microsoft.com/office/drawing/2014/main" id="{C22C113C-B525-C7B3-FBDF-5767869006B2}"/>
              </a:ext>
            </a:extLst>
          </p:cNvPr>
          <p:cNvPicPr>
            <a:picLocks noGrp="1" noChangeAspect="1"/>
          </p:cNvPicPr>
          <p:nvPr>
            <p:ph idx="1"/>
          </p:nvPr>
        </p:nvPicPr>
        <p:blipFill>
          <a:blip r:embed="rId2"/>
          <a:stretch>
            <a:fillRect/>
          </a:stretch>
        </p:blipFill>
        <p:spPr>
          <a:xfrm>
            <a:off x="7459367" y="2041424"/>
            <a:ext cx="4063004" cy="3925887"/>
          </a:xfrm>
        </p:spPr>
      </p:pic>
      <p:pic>
        <p:nvPicPr>
          <p:cNvPr id="5" name="Content Placeholder 4" descr="A close-up of a document&#10;&#10;Description automatically generated">
            <a:extLst>
              <a:ext uri="{FF2B5EF4-FFF2-40B4-BE49-F238E27FC236}">
                <a16:creationId xmlns:a16="http://schemas.microsoft.com/office/drawing/2014/main" id="{63AA3780-3DF7-35AF-B11D-3FDF66660F22}"/>
              </a:ext>
            </a:extLst>
          </p:cNvPr>
          <p:cNvPicPr>
            <a:picLocks noChangeAspect="1"/>
          </p:cNvPicPr>
          <p:nvPr/>
        </p:nvPicPr>
        <p:blipFill>
          <a:blip r:embed="rId3"/>
          <a:stretch>
            <a:fillRect/>
          </a:stretch>
        </p:blipFill>
        <p:spPr>
          <a:xfrm>
            <a:off x="40977" y="1958872"/>
            <a:ext cx="5623454" cy="1470127"/>
          </a:xfrm>
          <a:prstGeom prst="rect">
            <a:avLst/>
          </a:prstGeom>
        </p:spPr>
      </p:pic>
      <p:pic>
        <p:nvPicPr>
          <p:cNvPr id="7" name="Picture 6" descr="A close up of text&#10;&#10;Description automatically generated">
            <a:extLst>
              <a:ext uri="{FF2B5EF4-FFF2-40B4-BE49-F238E27FC236}">
                <a16:creationId xmlns:a16="http://schemas.microsoft.com/office/drawing/2014/main" id="{3F9AC681-F5C4-20B6-A154-955CF93F0BA5}"/>
              </a:ext>
            </a:extLst>
          </p:cNvPr>
          <p:cNvPicPr>
            <a:picLocks noChangeAspect="1"/>
          </p:cNvPicPr>
          <p:nvPr/>
        </p:nvPicPr>
        <p:blipFill>
          <a:blip r:embed="rId4"/>
          <a:stretch>
            <a:fillRect/>
          </a:stretch>
        </p:blipFill>
        <p:spPr>
          <a:xfrm>
            <a:off x="276649" y="4072690"/>
            <a:ext cx="6723733" cy="1185110"/>
          </a:xfrm>
          <a:prstGeom prst="rect">
            <a:avLst/>
          </a:prstGeom>
        </p:spPr>
      </p:pic>
    </p:spTree>
    <p:extLst>
      <p:ext uri="{BB962C8B-B14F-4D97-AF65-F5344CB8AC3E}">
        <p14:creationId xmlns:p14="http://schemas.microsoft.com/office/powerpoint/2010/main" val="317073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C221E-BFE3-25D6-A610-53B2CB2A2B5F}"/>
              </a:ext>
            </a:extLst>
          </p:cNvPr>
          <p:cNvSpPr>
            <a:spLocks noGrp="1"/>
          </p:cNvSpPr>
          <p:nvPr>
            <p:ph type="title"/>
          </p:nvPr>
        </p:nvSpPr>
        <p:spPr>
          <a:xfrm>
            <a:off x="8018462" y="455362"/>
            <a:ext cx="3683467" cy="1550419"/>
          </a:xfrm>
        </p:spPr>
        <p:txBody>
          <a:bodyPr>
            <a:normAutofit fontScale="90000"/>
          </a:bodyPr>
          <a:lstStyle/>
          <a:p>
            <a:pPr>
              <a:lnSpc>
                <a:spcPct val="90000"/>
              </a:lnSpc>
            </a:pPr>
            <a:r>
              <a:rPr lang="en-US" sz="3700"/>
              <a:t>Facts about Social Services</a:t>
            </a:r>
          </a:p>
        </p:txBody>
      </p:sp>
      <p:pic>
        <p:nvPicPr>
          <p:cNvPr id="9" name="Content Placeholder 8" descr="A group of people standing in a line&#10;&#10;Description automatically generated">
            <a:extLst>
              <a:ext uri="{FF2B5EF4-FFF2-40B4-BE49-F238E27FC236}">
                <a16:creationId xmlns:a16="http://schemas.microsoft.com/office/drawing/2014/main" id="{5C8832B4-82D9-D693-FDDD-0F00FA1E2D95}"/>
              </a:ext>
            </a:extLst>
          </p:cNvPr>
          <p:cNvPicPr>
            <a:picLocks noChangeAspect="1"/>
          </p:cNvPicPr>
          <p:nvPr/>
        </p:nvPicPr>
        <p:blipFill rotWithShape="1">
          <a:blip r:embed="rId2"/>
          <a:srcRect l="3078" r="1100" b="-2"/>
          <a:stretch/>
        </p:blipFill>
        <p:spPr>
          <a:xfrm>
            <a:off x="20" y="1"/>
            <a:ext cx="7531588" cy="6858000"/>
          </a:xfrm>
          <a:prstGeom prst="rect">
            <a:avLst/>
          </a:prstGeom>
        </p:spPr>
      </p:pic>
      <p:sp>
        <p:nvSpPr>
          <p:cNvPr id="27" name="Rectangle 26">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3FA7CBC1-E697-7873-A16F-F81F845B2C51}"/>
              </a:ext>
            </a:extLst>
          </p:cNvPr>
          <p:cNvSpPr>
            <a:spLocks noGrp="1"/>
          </p:cNvSpPr>
          <p:nvPr>
            <p:ph idx="1"/>
          </p:nvPr>
        </p:nvSpPr>
        <p:spPr>
          <a:xfrm>
            <a:off x="8018462" y="2160016"/>
            <a:ext cx="3683467" cy="3926152"/>
          </a:xfrm>
        </p:spPr>
        <p:txBody>
          <a:bodyPr>
            <a:normAutofit fontScale="92500" lnSpcReduction="20000"/>
          </a:bodyPr>
          <a:lstStyle/>
          <a:p>
            <a:r>
              <a:rPr lang="en-US" b="0" i="0" u="none" strike="noStrike" dirty="0">
                <a:effectLst/>
                <a:latin typeface="Work Sans" pitchFamily="2" charset="77"/>
              </a:rPr>
              <a:t>“The unfortunate reality is that the City has extended itself further than its resources will allow, placing in jeopardy the City’s obligations to manage its finances in order to maintain critical infrastructure and services and provide for the well-being of all of its citizens,” wrote Jonathan Pines.</a:t>
            </a:r>
            <a:endParaRPr lang="en-US" dirty="0"/>
          </a:p>
        </p:txBody>
      </p:sp>
    </p:spTree>
    <p:extLst>
      <p:ext uri="{BB962C8B-B14F-4D97-AF65-F5344CB8AC3E}">
        <p14:creationId xmlns:p14="http://schemas.microsoft.com/office/powerpoint/2010/main" val="258950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640A0-D186-63EE-F401-DC350DC5C956}"/>
              </a:ext>
            </a:extLst>
          </p:cNvPr>
          <p:cNvSpPr>
            <a:spLocks noGrp="1"/>
          </p:cNvSpPr>
          <p:nvPr>
            <p:ph type="title"/>
          </p:nvPr>
        </p:nvSpPr>
        <p:spPr>
          <a:xfrm>
            <a:off x="8018462" y="455362"/>
            <a:ext cx="3683467" cy="1550419"/>
          </a:xfrm>
        </p:spPr>
        <p:txBody>
          <a:bodyPr>
            <a:normAutofit/>
          </a:bodyPr>
          <a:lstStyle/>
          <a:p>
            <a:pPr>
              <a:lnSpc>
                <a:spcPct val="90000"/>
              </a:lnSpc>
            </a:pPr>
            <a:r>
              <a:rPr lang="en-US" sz="3400"/>
              <a:t>Facts about the housing market</a:t>
            </a:r>
          </a:p>
        </p:txBody>
      </p:sp>
      <p:pic>
        <p:nvPicPr>
          <p:cNvPr id="5" name="Picture 4" descr="A person in front of a house&#10;&#10;Description automatically generated">
            <a:extLst>
              <a:ext uri="{FF2B5EF4-FFF2-40B4-BE49-F238E27FC236}">
                <a16:creationId xmlns:a16="http://schemas.microsoft.com/office/drawing/2014/main" id="{E06C384F-9519-1ABA-2C62-42C07D3F240B}"/>
              </a:ext>
            </a:extLst>
          </p:cNvPr>
          <p:cNvPicPr>
            <a:picLocks noChangeAspect="1"/>
          </p:cNvPicPr>
          <p:nvPr/>
        </p:nvPicPr>
        <p:blipFill rotWithShape="1">
          <a:blip r:embed="rId2"/>
          <a:srcRect l="37611" r="1988" b="1"/>
          <a:stretch/>
        </p:blipFill>
        <p:spPr>
          <a:xfrm>
            <a:off x="20" y="1"/>
            <a:ext cx="7531588" cy="6858000"/>
          </a:xfrm>
          <a:prstGeom prst="rect">
            <a:avLst/>
          </a:prstGeom>
        </p:spPr>
      </p:pic>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962AAC-1E5C-14D3-A289-77388BC0F8C9}"/>
              </a:ext>
            </a:extLst>
          </p:cNvPr>
          <p:cNvSpPr>
            <a:spLocks noGrp="1"/>
          </p:cNvSpPr>
          <p:nvPr>
            <p:ph idx="1"/>
          </p:nvPr>
        </p:nvSpPr>
        <p:spPr>
          <a:xfrm>
            <a:off x="8018462" y="2160016"/>
            <a:ext cx="3683467" cy="3926152"/>
          </a:xfrm>
        </p:spPr>
        <p:txBody>
          <a:bodyPr>
            <a:normAutofit/>
          </a:bodyPr>
          <a:lstStyle/>
          <a:p>
            <a:pPr>
              <a:lnSpc>
                <a:spcPct val="100000"/>
              </a:lnSpc>
            </a:pPr>
            <a:r>
              <a:rPr lang="en-US" sz="1200" b="0" i="0" u="none" strike="noStrike">
                <a:effectLst/>
                <a:latin typeface="Work Sans" pitchFamily="2" charset="77"/>
              </a:rPr>
              <a:t>America has a population growth policy. Immigration laws are responsible for between </a:t>
            </a:r>
            <a:r>
              <a:rPr lang="en-US" sz="1200" b="1" i="0" u="sng">
                <a:effectLst/>
                <a:latin typeface="Work Sans" pitchFamily="2" charset="77"/>
                <a:hlinkClick r:id="rId3" tooltip="88%"/>
              </a:rPr>
              <a:t>88%</a:t>
            </a:r>
            <a:r>
              <a:rPr lang="en-US" sz="1200" b="0" i="0" u="none" strike="noStrike">
                <a:effectLst/>
                <a:latin typeface="Work Sans" pitchFamily="2" charset="77"/>
              </a:rPr>
              <a:t> and </a:t>
            </a:r>
            <a:r>
              <a:rPr lang="en-US" sz="1200" b="1" i="0" u="sng">
                <a:effectLst/>
                <a:latin typeface="Work Sans" pitchFamily="2" charset="77"/>
                <a:hlinkClick r:id="rId4" tooltip="95%"/>
              </a:rPr>
              <a:t>95%</a:t>
            </a:r>
            <a:r>
              <a:rPr lang="en-US" sz="1200" b="0" i="0" u="none" strike="noStrike">
                <a:effectLst/>
                <a:latin typeface="Work Sans" pitchFamily="2" charset="77"/>
              </a:rPr>
              <a:t> of U.S. population growth</a:t>
            </a:r>
          </a:p>
          <a:p>
            <a:pPr>
              <a:lnSpc>
                <a:spcPct val="100000"/>
              </a:lnSpc>
            </a:pPr>
            <a:r>
              <a:rPr lang="en-US" sz="1200" b="0" i="0" u="none" strike="noStrike">
                <a:effectLst/>
                <a:latin typeface="Work Sans" pitchFamily="2" charset="77"/>
              </a:rPr>
              <a:t>Population growth results in higher housing costs.</a:t>
            </a:r>
            <a:endParaRPr lang="en-US" sz="1200" b="0">
              <a:effectLst/>
              <a:latin typeface="Work Sans" pitchFamily="2" charset="77"/>
            </a:endParaRPr>
          </a:p>
          <a:p>
            <a:pPr fontAlgn="auto">
              <a:lnSpc>
                <a:spcPct val="100000"/>
              </a:lnSpc>
            </a:pPr>
            <a:r>
              <a:rPr lang="en-US" sz="1200" b="0">
                <a:effectLst/>
                <a:latin typeface="Work Sans" pitchFamily="2" charset="77"/>
              </a:rPr>
              <a:t>A new study estimates that it will take 83 percent of Denver millennial renters twenty years or more to save enough for a 20 percent down payment on a median-priced condo at current market value.</a:t>
            </a:r>
          </a:p>
          <a:p>
            <a:pPr>
              <a:lnSpc>
                <a:spcPct val="100000"/>
              </a:lnSpc>
            </a:pPr>
            <a:r>
              <a:rPr lang="en-US" sz="1200" b="0" i="0" u="none" strike="noStrike">
                <a:effectLst/>
                <a:latin typeface="Work Sans" pitchFamily="2" charset="77"/>
              </a:rPr>
              <a:t> Since 1960, renters’ incomes have increased by only 5% while rents have risen 61%.</a:t>
            </a:r>
          </a:p>
        </p:txBody>
      </p:sp>
    </p:spTree>
    <p:extLst>
      <p:ext uri="{BB962C8B-B14F-4D97-AF65-F5344CB8AC3E}">
        <p14:creationId xmlns:p14="http://schemas.microsoft.com/office/powerpoint/2010/main" val="3653039915"/>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1408</TotalTime>
  <Words>386</Words>
  <Application>Microsoft Macintosh PowerPoint</Application>
  <PresentationFormat>Widescreen</PresentationFormat>
  <Paragraphs>44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ArialMT</vt:lpstr>
      <vt:lpstr>Avenir Next</vt:lpstr>
      <vt:lpstr>Neue Haas Grotesk Text Pro</vt:lpstr>
      <vt:lpstr>Wingdings</vt:lpstr>
      <vt:lpstr>Work Sans</vt:lpstr>
      <vt:lpstr>InterweaveVTI</vt:lpstr>
      <vt:lpstr>The Social Costs, Who Are The Real Victims</vt:lpstr>
      <vt:lpstr>Immigration by the numbers</vt:lpstr>
      <vt:lpstr>PowerPoint Presentation</vt:lpstr>
      <vt:lpstr>What are people saying about Mass Immigration?</vt:lpstr>
      <vt:lpstr>Why are they saying it now?</vt:lpstr>
      <vt:lpstr>Facts about wages</vt:lpstr>
      <vt:lpstr>Facts about employment</vt:lpstr>
      <vt:lpstr>Facts about Social Services</vt:lpstr>
      <vt:lpstr>Facts about the housing market</vt:lpstr>
      <vt:lpstr>The real victims</vt:lpstr>
      <vt:lpstr>What is being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Social Costs, Who Are The Real Victims</dc:title>
  <dc:creator>abarnes@numbersusa.com</dc:creator>
  <cp:lastModifiedBy>abarnes@numbersusa.com</cp:lastModifiedBy>
  <cp:revision>2</cp:revision>
  <dcterms:created xsi:type="dcterms:W3CDTF">2024-05-13T15:57:32Z</dcterms:created>
  <dcterms:modified xsi:type="dcterms:W3CDTF">2024-05-14T22:45:28Z</dcterms:modified>
</cp:coreProperties>
</file>